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28800425" cy="43200638"/>
  <p:notesSz cx="6858000" cy="9144000"/>
  <p:defaultTextStyle>
    <a:defPPr>
      <a:defRPr lang="fr-FR"/>
    </a:defPPr>
    <a:lvl1pPr marL="0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1pPr>
    <a:lvl2pPr marL="1727987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2pPr>
    <a:lvl3pPr marL="3455975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3pPr>
    <a:lvl4pPr marL="5183962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4pPr>
    <a:lvl5pPr marL="6911950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5pPr>
    <a:lvl6pPr marL="8639937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6pPr>
    <a:lvl7pPr marL="10367924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7pPr>
    <a:lvl8pPr marL="12095912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8pPr>
    <a:lvl9pPr marL="13823899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phie DUQUESNE" initials="SD" lastIdx="1" clrIdx="0">
    <p:extLst>
      <p:ext uri="{19B8F6BF-5375-455C-9EA6-DF929625EA0E}">
        <p15:presenceInfo xmlns:p15="http://schemas.microsoft.com/office/powerpoint/2012/main" userId="Sophie DUQUESN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E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50" d="100"/>
          <a:sy n="50" d="100"/>
        </p:scale>
        <p:origin x="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E6797-BA39-4ED0-8ECE-701F70A6BCA6}" type="datetimeFigureOut">
              <a:rPr lang="en-AU" smtClean="0"/>
              <a:t>6/06/2023</a:t>
            </a:fld>
            <a:endParaRPr lang="en-AU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AU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CF56E6-21A7-4EA8-9C9F-6182B12A44A9}" type="slidenum">
              <a:rPr lang="en-AU" smtClean="0"/>
              <a:t>‹N°›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7111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032" y="7070108"/>
            <a:ext cx="24480361" cy="15040222"/>
          </a:xfrm>
        </p:spPr>
        <p:txBody>
          <a:bodyPr anchor="b"/>
          <a:lstStyle>
            <a:lvl1pPr algn="ctr">
              <a:defRPr sz="18898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22690338"/>
            <a:ext cx="21600319" cy="10430151"/>
          </a:xfrm>
        </p:spPr>
        <p:txBody>
          <a:bodyPr/>
          <a:lstStyle>
            <a:lvl1pPr marL="0" indent="0" algn="ctr">
              <a:buNone/>
              <a:defRPr sz="7559"/>
            </a:lvl1pPr>
            <a:lvl2pPr marL="1440043" indent="0" algn="ctr">
              <a:buNone/>
              <a:defRPr sz="6299"/>
            </a:lvl2pPr>
            <a:lvl3pPr marL="2880086" indent="0" algn="ctr">
              <a:buNone/>
              <a:defRPr sz="5669"/>
            </a:lvl3pPr>
            <a:lvl4pPr marL="4320129" indent="0" algn="ctr">
              <a:buNone/>
              <a:defRPr sz="5040"/>
            </a:lvl4pPr>
            <a:lvl5pPr marL="5760171" indent="0" algn="ctr">
              <a:buNone/>
              <a:defRPr sz="5040"/>
            </a:lvl5pPr>
            <a:lvl6pPr marL="7200214" indent="0" algn="ctr">
              <a:buNone/>
              <a:defRPr sz="5040"/>
            </a:lvl6pPr>
            <a:lvl7pPr marL="8640257" indent="0" algn="ctr">
              <a:buNone/>
              <a:defRPr sz="5040"/>
            </a:lvl7pPr>
            <a:lvl8pPr marL="10080300" indent="0" algn="ctr">
              <a:buNone/>
              <a:defRPr sz="5040"/>
            </a:lvl8pPr>
            <a:lvl9pPr marL="11520343" indent="0" algn="ctr">
              <a:buNone/>
              <a:defRPr sz="504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2979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40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6" y="2300034"/>
            <a:ext cx="6210092" cy="366105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31" y="2300034"/>
            <a:ext cx="18270270" cy="3661054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1784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005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30" y="10770172"/>
            <a:ext cx="24840367" cy="17970262"/>
          </a:xfrm>
        </p:spPr>
        <p:txBody>
          <a:bodyPr anchor="b"/>
          <a:lstStyle>
            <a:lvl1pPr>
              <a:defRPr sz="18898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30" y="28910440"/>
            <a:ext cx="24840367" cy="9450136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/>
                </a:solidFill>
              </a:defRPr>
            </a:lvl1pPr>
            <a:lvl2pPr marL="1440043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2pPr>
            <a:lvl3pPr marL="288008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3pPr>
            <a:lvl4pPr marL="4320129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5760171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7200214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8640257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00803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1520343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2643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11500170"/>
            <a:ext cx="12240181" cy="2741040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11500170"/>
            <a:ext cx="12240181" cy="2741040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020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300044"/>
            <a:ext cx="24840367" cy="8350126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4" y="10590160"/>
            <a:ext cx="12183928" cy="5190073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4" y="15780233"/>
            <a:ext cx="12183928" cy="2321034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7" y="10590160"/>
            <a:ext cx="12243932" cy="5190073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7" y="15780233"/>
            <a:ext cx="12243932" cy="2321034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014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2724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6362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880042"/>
            <a:ext cx="9288887" cy="1008014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6220102"/>
            <a:ext cx="14580215" cy="30700453"/>
          </a:xfrm>
        </p:spPr>
        <p:txBody>
          <a:bodyPr/>
          <a:lstStyle>
            <a:lvl1pPr>
              <a:defRPr sz="10079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2960191"/>
            <a:ext cx="9288887" cy="24010358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8465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880042"/>
            <a:ext cx="9288887" cy="1008014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6220102"/>
            <a:ext cx="14580215" cy="30700453"/>
          </a:xfrm>
        </p:spPr>
        <p:txBody>
          <a:bodyPr anchor="t"/>
          <a:lstStyle>
            <a:lvl1pPr marL="0" indent="0">
              <a:buNone/>
              <a:defRPr sz="10079"/>
            </a:lvl1pPr>
            <a:lvl2pPr marL="1440043" indent="0">
              <a:buNone/>
              <a:defRPr sz="8819"/>
            </a:lvl2pPr>
            <a:lvl3pPr marL="2880086" indent="0">
              <a:buNone/>
              <a:defRPr sz="7559"/>
            </a:lvl3pPr>
            <a:lvl4pPr marL="4320129" indent="0">
              <a:buNone/>
              <a:defRPr sz="6299"/>
            </a:lvl4pPr>
            <a:lvl5pPr marL="5760171" indent="0">
              <a:buNone/>
              <a:defRPr sz="6299"/>
            </a:lvl5pPr>
            <a:lvl6pPr marL="7200214" indent="0">
              <a:buNone/>
              <a:defRPr sz="6299"/>
            </a:lvl6pPr>
            <a:lvl7pPr marL="8640257" indent="0">
              <a:buNone/>
              <a:defRPr sz="6299"/>
            </a:lvl7pPr>
            <a:lvl8pPr marL="10080300" indent="0">
              <a:buNone/>
              <a:defRPr sz="6299"/>
            </a:lvl8pPr>
            <a:lvl9pPr marL="11520343" indent="0">
              <a:buNone/>
              <a:defRPr sz="6299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2960191"/>
            <a:ext cx="9288887" cy="24010358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8127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2300044"/>
            <a:ext cx="24840367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11500170"/>
            <a:ext cx="24840367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40040601"/>
            <a:ext cx="648009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E0DBB-04BC-40A5-9BA7-F2999D81E6D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40040601"/>
            <a:ext cx="9720143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40040601"/>
            <a:ext cx="648009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538B2-4F34-46FD-8902-64063D4B39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5754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880086" rtl="0" eaLnBrk="1" latinLnBrk="0" hangingPunct="1">
        <a:lnSpc>
          <a:spcPct val="90000"/>
        </a:lnSpc>
        <a:spcBef>
          <a:spcPct val="0"/>
        </a:spcBef>
        <a:buNone/>
        <a:defRPr sz="1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21" indent="-720021" algn="l" defTabSz="2880086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600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600107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40150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80193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20236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60278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800321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403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80086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20129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60171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200214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40257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8030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203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jpeg"/><Relationship Id="rId21" Type="http://schemas.openxmlformats.org/officeDocument/2006/relationships/image" Target="../media/image20.pn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32" Type="http://schemas.openxmlformats.org/officeDocument/2006/relationships/image" Target="../media/image31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jpeg"/><Relationship Id="rId19" Type="http://schemas.openxmlformats.org/officeDocument/2006/relationships/image" Target="../media/image18.png"/><Relationship Id="rId31" Type="http://schemas.openxmlformats.org/officeDocument/2006/relationships/image" Target="../media/image30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Organigramme : Alternative 43"/>
          <p:cNvSpPr/>
          <p:nvPr/>
        </p:nvSpPr>
        <p:spPr>
          <a:xfrm>
            <a:off x="180387" y="20417275"/>
            <a:ext cx="14091498" cy="15009146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ZoneTexte 3"/>
          <p:cNvSpPr txBox="1"/>
          <p:nvPr/>
        </p:nvSpPr>
        <p:spPr>
          <a:xfrm>
            <a:off x="5342721" y="72848"/>
            <a:ext cx="18494478" cy="2554545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8000" b="1" dirty="0" smtClean="0">
                <a:solidFill>
                  <a:schemeClr val="accent1">
                    <a:lumMod val="75000"/>
                  </a:schemeClr>
                </a:solidFill>
              </a:rPr>
              <a:t>Multi-objective Bayesian optimization for intumescent coating </a:t>
            </a:r>
            <a:endParaRPr lang="fr-FR" sz="8000" b="1" strike="dblStrik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149532" y="2621632"/>
            <a:ext cx="184929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i="1" u="sng" dirty="0">
                <a:latin typeface="+mj-lt"/>
              </a:rPr>
              <a:t>Eric VERRET</a:t>
            </a:r>
            <a:r>
              <a:rPr lang="fr-FR" sz="4000" i="1" dirty="0">
                <a:latin typeface="+mj-lt"/>
              </a:rPr>
              <a:t>, Prof  Sophie DUQUESNE, Prof Anthony COLLIN</a:t>
            </a:r>
          </a:p>
          <a:p>
            <a:pPr algn="ctr"/>
            <a:r>
              <a:rPr lang="fr-FR" sz="4000" i="1" dirty="0">
                <a:latin typeface="+mj-lt"/>
              </a:rPr>
              <a:t>Univ. Lille, CNRS, INRAE, Centrale Lille, </a:t>
            </a:r>
            <a:r>
              <a:rPr lang="fr-FR" sz="4000" i="1" dirty="0" smtClean="0">
                <a:latin typeface="+mj-lt"/>
              </a:rPr>
              <a:t>UMR 8207 </a:t>
            </a:r>
            <a:r>
              <a:rPr lang="fr-FR" sz="4000" i="1" dirty="0">
                <a:latin typeface="+mj-lt"/>
              </a:rPr>
              <a:t>- UMET - Unité Matériaux et Transformations, F-59000 Lille, France/Université de Lorraine  </a:t>
            </a:r>
          </a:p>
        </p:txBody>
      </p:sp>
      <p:pic>
        <p:nvPicPr>
          <p:cNvPr id="6" name="Picture 4" descr="Accueil - Université de Lorrain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8"/>
          <a:stretch/>
        </p:blipFill>
        <p:spPr bwMode="auto">
          <a:xfrm>
            <a:off x="450642" y="1609489"/>
            <a:ext cx="4756007" cy="1625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Centrale Lille lance la première 'Centrifugeuse de projets' à destination  des élèves ingénieurs-entrepreneu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87717" y="1279710"/>
            <a:ext cx="5814766" cy="2018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/>
          <p:cNvSpPr txBox="1"/>
          <p:nvPr/>
        </p:nvSpPr>
        <p:spPr>
          <a:xfrm>
            <a:off x="1156557" y="19985519"/>
            <a:ext cx="3069959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sz="6000" dirty="0" smtClean="0"/>
              <a:t>Pipeline</a:t>
            </a:r>
            <a:endParaRPr lang="en-AU" sz="6000" i="1" dirty="0"/>
          </a:p>
        </p:txBody>
      </p:sp>
      <p:pic>
        <p:nvPicPr>
          <p:cNvPr id="1026" name="Picture 2" descr="Paris's 2024 Olympic Village: an entirely new neighborhood of Grand Paris —  Paris Property Grou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99" y="5697545"/>
            <a:ext cx="5802111" cy="434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-80052" y="10154285"/>
            <a:ext cx="67040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200" dirty="0"/>
              <a:t>Wood is more and more used in buildings = sustainable materials compared to concrete and steel </a:t>
            </a:r>
          </a:p>
        </p:txBody>
      </p:sp>
      <p:grpSp>
        <p:nvGrpSpPr>
          <p:cNvPr id="45" name="Groupe 44"/>
          <p:cNvGrpSpPr/>
          <p:nvPr/>
        </p:nvGrpSpPr>
        <p:grpSpPr>
          <a:xfrm>
            <a:off x="12586841" y="5090937"/>
            <a:ext cx="6263288" cy="5276946"/>
            <a:chOff x="8931842" y="1082311"/>
            <a:chExt cx="1990747" cy="2037029"/>
          </a:xfrm>
        </p:grpSpPr>
        <p:pic>
          <p:nvPicPr>
            <p:cNvPr id="46" name="Image 4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31842" y="1082311"/>
              <a:ext cx="1789075" cy="1953278"/>
            </a:xfrm>
            <a:prstGeom prst="rect">
              <a:avLst/>
            </a:prstGeom>
          </p:spPr>
        </p:pic>
        <p:sp>
          <p:nvSpPr>
            <p:cNvPr id="47" name="Rectangle 46"/>
            <p:cNvSpPr/>
            <p:nvPr/>
          </p:nvSpPr>
          <p:spPr>
            <a:xfrm>
              <a:off x="9982200" y="2908060"/>
              <a:ext cx="792480" cy="2112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48" name="Image 4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208895" y="2924233"/>
              <a:ext cx="713694" cy="111356"/>
            </a:xfrm>
            <a:prstGeom prst="rect">
              <a:avLst/>
            </a:prstGeom>
          </p:spPr>
        </p:pic>
      </p:grpSp>
      <p:sp>
        <p:nvSpPr>
          <p:cNvPr id="2" name="ZoneTexte 1"/>
          <p:cNvSpPr txBox="1"/>
          <p:nvPr/>
        </p:nvSpPr>
        <p:spPr>
          <a:xfrm>
            <a:off x="9088697" y="12660467"/>
            <a:ext cx="9351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>
                <a:solidFill>
                  <a:srgbClr val="C00000"/>
                </a:solidFill>
              </a:rPr>
              <a:t>3  Fire tests </a:t>
            </a:r>
            <a:r>
              <a:rPr lang="en-AU" sz="3600" b="1" dirty="0">
                <a:solidFill>
                  <a:srgbClr val="C00000"/>
                </a:solidFill>
                <a:sym typeface="Wingdings" panose="05000000000000000000" pitchFamily="2" charset="2"/>
              </a:rPr>
              <a:t> </a:t>
            </a:r>
            <a:r>
              <a:rPr lang="en-AU" sz="3600" b="1" dirty="0" smtClean="0">
                <a:solidFill>
                  <a:srgbClr val="C00000"/>
                </a:solidFill>
                <a:sym typeface="Wingdings" panose="05000000000000000000" pitchFamily="2" charset="2"/>
              </a:rPr>
              <a:t>4 performance outcome</a:t>
            </a:r>
            <a:endParaRPr lang="en-AU" sz="3600" b="1" dirty="0">
              <a:solidFill>
                <a:srgbClr val="C00000"/>
              </a:solidFill>
            </a:endParaRPr>
          </a:p>
        </p:txBody>
      </p:sp>
      <p:cxnSp>
        <p:nvCxnSpPr>
          <p:cNvPr id="8" name="Connecteur droit 7"/>
          <p:cNvCxnSpPr/>
          <p:nvPr/>
        </p:nvCxnSpPr>
        <p:spPr>
          <a:xfrm>
            <a:off x="9596887" y="13791094"/>
            <a:ext cx="0" cy="58545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Connecteur droit 38"/>
          <p:cNvCxnSpPr/>
          <p:nvPr/>
        </p:nvCxnSpPr>
        <p:spPr>
          <a:xfrm>
            <a:off x="19850578" y="13744222"/>
            <a:ext cx="0" cy="58545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711639" y="13359679"/>
            <a:ext cx="46312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200" b="1" i="1" dirty="0"/>
              <a:t>Horizontal mass </a:t>
            </a:r>
            <a:r>
              <a:rPr lang="fr-FR" sz="3200" b="1" i="1" dirty="0" err="1" smtClean="0"/>
              <a:t>loss</a:t>
            </a:r>
            <a:r>
              <a:rPr lang="fr-FR" sz="3200" b="1" i="1" dirty="0" smtClean="0"/>
              <a:t> </a:t>
            </a:r>
            <a:r>
              <a:rPr lang="fr-FR" sz="3200" b="1" i="1" dirty="0" err="1" smtClean="0"/>
              <a:t>cone</a:t>
            </a:r>
            <a:r>
              <a:rPr lang="fr-FR" sz="3200" b="1" i="1" dirty="0" smtClean="0"/>
              <a:t> </a:t>
            </a:r>
            <a:endParaRPr lang="fr-FR" sz="3200" dirty="0"/>
          </a:p>
        </p:txBody>
      </p:sp>
      <p:pic>
        <p:nvPicPr>
          <p:cNvPr id="51" name="Picture 4" descr="Cone Calorimete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59" y="13104864"/>
            <a:ext cx="3887557" cy="542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à coins arrondis 20"/>
          <p:cNvSpPr/>
          <p:nvPr/>
        </p:nvSpPr>
        <p:spPr>
          <a:xfrm>
            <a:off x="4656502" y="17836463"/>
            <a:ext cx="4798418" cy="174026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sz="3200" dirty="0">
                <a:solidFill>
                  <a:schemeClr val="tx1"/>
                </a:solidFill>
              </a:rPr>
              <a:t>1 - Total heat </a:t>
            </a:r>
            <a:r>
              <a:rPr lang="en-AU" sz="3200" dirty="0" smtClean="0">
                <a:solidFill>
                  <a:schemeClr val="tx1"/>
                </a:solidFill>
              </a:rPr>
              <a:t>released (THR)</a:t>
            </a:r>
            <a:endParaRPr lang="en-AU" sz="3200" dirty="0">
              <a:solidFill>
                <a:schemeClr val="tx1"/>
              </a:solidFill>
            </a:endParaRPr>
          </a:p>
          <a:p>
            <a:r>
              <a:rPr lang="en-AU" sz="3200" dirty="0">
                <a:solidFill>
                  <a:schemeClr val="tx1"/>
                </a:solidFill>
              </a:rPr>
              <a:t>2</a:t>
            </a:r>
            <a:r>
              <a:rPr lang="en-AU" sz="3200" dirty="0" smtClean="0">
                <a:solidFill>
                  <a:schemeClr val="tx1"/>
                </a:solidFill>
              </a:rPr>
              <a:t> </a:t>
            </a:r>
            <a:r>
              <a:rPr lang="en-AU" sz="3200" dirty="0">
                <a:solidFill>
                  <a:schemeClr val="tx1"/>
                </a:solidFill>
              </a:rPr>
              <a:t>- Time of </a:t>
            </a:r>
            <a:r>
              <a:rPr lang="en-AU" sz="3200" dirty="0" smtClean="0">
                <a:solidFill>
                  <a:schemeClr val="tx1"/>
                </a:solidFill>
              </a:rPr>
              <a:t>ignition (</a:t>
            </a:r>
            <a:r>
              <a:rPr lang="en-AU" sz="3200" dirty="0" err="1" smtClean="0">
                <a:solidFill>
                  <a:schemeClr val="tx1"/>
                </a:solidFill>
              </a:rPr>
              <a:t>ti</a:t>
            </a:r>
            <a:r>
              <a:rPr lang="en-AU" sz="3200" dirty="0" smtClean="0">
                <a:solidFill>
                  <a:schemeClr val="tx1"/>
                </a:solidFill>
              </a:rPr>
              <a:t>)</a:t>
            </a:r>
            <a:endParaRPr lang="en-AU" sz="3200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5932915" y="13326478"/>
            <a:ext cx="25074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3200" b="1" i="1" dirty="0"/>
              <a:t>CFE  1/3 scale</a:t>
            </a:r>
          </a:p>
        </p:txBody>
      </p:sp>
      <p:pic>
        <p:nvPicPr>
          <p:cNvPr id="56" name="Image 5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8171" y="13697058"/>
            <a:ext cx="4756186" cy="3581880"/>
          </a:xfrm>
          <a:prstGeom prst="rect">
            <a:avLst/>
          </a:prstGeom>
        </p:spPr>
      </p:pic>
      <p:sp>
        <p:nvSpPr>
          <p:cNvPr id="57" name="Rectangle à coins arrondis 56"/>
          <p:cNvSpPr/>
          <p:nvPr/>
        </p:nvSpPr>
        <p:spPr>
          <a:xfrm>
            <a:off x="14943430" y="16573302"/>
            <a:ext cx="4776156" cy="83382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sz="3200" dirty="0">
                <a:solidFill>
                  <a:schemeClr val="tx1"/>
                </a:solidFill>
              </a:rPr>
              <a:t>3</a:t>
            </a:r>
            <a:r>
              <a:rPr lang="en-AU" sz="3200" dirty="0" smtClean="0">
                <a:solidFill>
                  <a:schemeClr val="tx1"/>
                </a:solidFill>
              </a:rPr>
              <a:t> - distance of degradation </a:t>
            </a:r>
            <a:endParaRPr lang="en-AU" sz="3200" dirty="0">
              <a:solidFill>
                <a:schemeClr val="tx1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9667067" y="18837356"/>
            <a:ext cx="99271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200" dirty="0"/>
              <a:t>Determination of </a:t>
            </a:r>
            <a:r>
              <a:rPr lang="en-AU" sz="3200" dirty="0" smtClean="0"/>
              <a:t>distance </a:t>
            </a:r>
            <a:r>
              <a:rPr lang="en-AU" sz="3200" dirty="0"/>
              <a:t>of degradation </a:t>
            </a:r>
            <a:r>
              <a:rPr lang="en-AU" sz="3200" i="1" dirty="0" smtClean="0"/>
              <a:t>via</a:t>
            </a:r>
            <a:r>
              <a:rPr lang="en-AU" sz="3200" dirty="0" smtClean="0"/>
              <a:t> </a:t>
            </a:r>
            <a:r>
              <a:rPr lang="en-AU" sz="3200" dirty="0"/>
              <a:t>image segmentation (</a:t>
            </a:r>
            <a:r>
              <a:rPr lang="en-AU" sz="3200" dirty="0" smtClean="0"/>
              <a:t>K-means clustering </a:t>
            </a:r>
            <a:r>
              <a:rPr lang="en-AU" sz="3200" dirty="0"/>
              <a:t>)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1573463" y="12604723"/>
            <a:ext cx="40817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3200" b="1" i="1" dirty="0"/>
              <a:t>Vertical mass </a:t>
            </a:r>
            <a:r>
              <a:rPr lang="fr-FR" sz="3200" b="1" i="1" dirty="0" err="1"/>
              <a:t>loss</a:t>
            </a:r>
            <a:r>
              <a:rPr lang="fr-FR" sz="3200" b="1" i="1" dirty="0"/>
              <a:t> </a:t>
            </a:r>
            <a:r>
              <a:rPr lang="fr-FR" sz="3200" b="1" i="1" dirty="0" err="1"/>
              <a:t>cone</a:t>
            </a:r>
            <a:endParaRPr lang="fr-FR" sz="3200" b="1" i="1" dirty="0"/>
          </a:p>
        </p:txBody>
      </p:sp>
      <p:sp>
        <p:nvSpPr>
          <p:cNvPr id="60" name="Rectangle à coins arrondis 59"/>
          <p:cNvSpPr/>
          <p:nvPr/>
        </p:nvSpPr>
        <p:spPr>
          <a:xfrm>
            <a:off x="20039702" y="18457020"/>
            <a:ext cx="4215623" cy="118899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chemeClr val="tx1"/>
                </a:solidFill>
              </a:rPr>
              <a:t>4</a:t>
            </a:r>
            <a:r>
              <a:rPr lang="fr-FR" sz="3200" dirty="0" smtClean="0">
                <a:solidFill>
                  <a:schemeClr val="tx1"/>
                </a:solidFill>
              </a:rPr>
              <a:t> – </a:t>
            </a:r>
            <a:r>
              <a:rPr lang="fr-FR" sz="3200" dirty="0" err="1" smtClean="0">
                <a:solidFill>
                  <a:schemeClr val="tx1"/>
                </a:solidFill>
              </a:rPr>
              <a:t>Median</a:t>
            </a:r>
            <a:r>
              <a:rPr lang="fr-FR" sz="3200" dirty="0" smtClean="0">
                <a:solidFill>
                  <a:schemeClr val="tx1"/>
                </a:solidFill>
              </a:rPr>
              <a:t> of the mass </a:t>
            </a:r>
            <a:r>
              <a:rPr lang="fr-FR" sz="3200" dirty="0" err="1" smtClean="0">
                <a:solidFill>
                  <a:schemeClr val="tx1"/>
                </a:solidFill>
              </a:rPr>
              <a:t>loss</a:t>
            </a:r>
            <a:r>
              <a:rPr lang="fr-FR" sz="3200" dirty="0" smtClean="0">
                <a:solidFill>
                  <a:schemeClr val="tx1"/>
                </a:solidFill>
              </a:rPr>
              <a:t> rate  </a:t>
            </a:r>
            <a:endParaRPr lang="fr-FR" sz="3200" dirty="0">
              <a:solidFill>
                <a:schemeClr val="tx1"/>
              </a:solidFill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23922130" y="13184493"/>
            <a:ext cx="438035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AU" sz="2800" dirty="0"/>
              <a:t>Vertical </a:t>
            </a:r>
            <a:r>
              <a:rPr lang="en-AU" sz="2800" dirty="0" smtClean="0">
                <a:sym typeface="Wingdings" panose="05000000000000000000" pitchFamily="2" charset="2"/>
              </a:rPr>
              <a:t> </a:t>
            </a:r>
            <a:r>
              <a:rPr lang="en-AU" sz="2800" dirty="0">
                <a:sym typeface="Wingdings" panose="05000000000000000000" pitchFamily="2" charset="2"/>
              </a:rPr>
              <a:t>more representative of fire in a </a:t>
            </a:r>
            <a:r>
              <a:rPr lang="en-AU" sz="2800" dirty="0" smtClean="0">
                <a:sym typeface="Wingdings" panose="05000000000000000000" pitchFamily="2" charset="2"/>
              </a:rPr>
              <a:t>building and impact gravity on the intumescent char  </a:t>
            </a:r>
            <a:endParaRPr lang="en-AU" sz="2800" dirty="0"/>
          </a:p>
        </p:txBody>
      </p:sp>
      <p:grpSp>
        <p:nvGrpSpPr>
          <p:cNvPr id="19" name="Groupe 18"/>
          <p:cNvGrpSpPr/>
          <p:nvPr/>
        </p:nvGrpSpPr>
        <p:grpSpPr>
          <a:xfrm>
            <a:off x="116558" y="35922054"/>
            <a:ext cx="16201966" cy="7170717"/>
            <a:chOff x="116557" y="35296235"/>
            <a:chExt cx="17942843" cy="7566265"/>
          </a:xfrm>
        </p:grpSpPr>
        <p:sp>
          <p:nvSpPr>
            <p:cNvPr id="63" name="Rectangle à coins arrondis 62"/>
            <p:cNvSpPr/>
            <p:nvPr/>
          </p:nvSpPr>
          <p:spPr>
            <a:xfrm>
              <a:off x="116557" y="35958026"/>
              <a:ext cx="17942843" cy="6904474"/>
            </a:xfrm>
            <a:prstGeom prst="rect">
              <a:avLst/>
            </a:prstGeom>
            <a:noFill/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5" name="ZoneTexte 64"/>
            <p:cNvSpPr txBox="1"/>
            <p:nvPr/>
          </p:nvSpPr>
          <p:spPr>
            <a:xfrm>
              <a:off x="324702" y="35296235"/>
              <a:ext cx="8284357" cy="110724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AU" sz="6000" dirty="0" smtClean="0"/>
                <a:t>Conclusion/perspective</a:t>
              </a:r>
              <a:endParaRPr lang="en-AU" sz="6000" i="1" dirty="0"/>
            </a:p>
          </p:txBody>
        </p:sp>
      </p:grpSp>
      <p:sp>
        <p:nvSpPr>
          <p:cNvPr id="68" name="Rectangle 67"/>
          <p:cNvSpPr/>
          <p:nvPr/>
        </p:nvSpPr>
        <p:spPr>
          <a:xfrm>
            <a:off x="16517398" y="36529108"/>
            <a:ext cx="12064975" cy="6563663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ZoneTexte 68"/>
          <p:cNvSpPr txBox="1"/>
          <p:nvPr/>
        </p:nvSpPr>
        <p:spPr>
          <a:xfrm>
            <a:off x="16965527" y="35995695"/>
            <a:ext cx="4240157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sz="6000" dirty="0"/>
              <a:t> </a:t>
            </a:r>
            <a:r>
              <a:rPr lang="fr-FR" sz="6000" dirty="0" err="1"/>
              <a:t>References</a:t>
            </a:r>
            <a:endParaRPr lang="fr-FR" sz="6000" i="1" dirty="0"/>
          </a:p>
        </p:txBody>
      </p:sp>
      <p:sp>
        <p:nvSpPr>
          <p:cNvPr id="82" name="ZoneTexte 81"/>
          <p:cNvSpPr txBox="1"/>
          <p:nvPr/>
        </p:nvSpPr>
        <p:spPr>
          <a:xfrm>
            <a:off x="134335" y="36937717"/>
            <a:ext cx="16039115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AU" sz="3600" dirty="0"/>
              <a:t>Intumescent is an efficient method to protect wood against fire in a building 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AU" sz="3600" dirty="0" smtClean="0"/>
              <a:t>Designs </a:t>
            </a:r>
            <a:r>
              <a:rPr lang="en-AU" sz="3600" dirty="0"/>
              <a:t>of experiment are very efficient but require high amount of data </a:t>
            </a:r>
            <a:endParaRPr lang="en-AU" sz="3600" dirty="0" smtClean="0"/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AU" sz="3600" dirty="0" smtClean="0"/>
              <a:t>The </a:t>
            </a:r>
            <a:r>
              <a:rPr lang="en-AU" sz="3600" dirty="0"/>
              <a:t>performance of the coating is evaluate by 3 fire tests giving </a:t>
            </a:r>
            <a:r>
              <a:rPr lang="en-AU" sz="3600" dirty="0" smtClean="0"/>
              <a:t>4 </a:t>
            </a:r>
            <a:r>
              <a:rPr lang="en-AU" sz="3600" dirty="0"/>
              <a:t>parameters of performance </a:t>
            </a:r>
            <a:endParaRPr lang="en-AU" sz="3600" dirty="0" smtClean="0"/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AU" sz="3600" dirty="0" smtClean="0"/>
              <a:t>Multi-objective Bayesian Optimisation has </a:t>
            </a:r>
            <a:r>
              <a:rPr lang="en-AU" sz="3600" dirty="0"/>
              <a:t>been chosen to find the optimum configuration of the paint </a:t>
            </a:r>
            <a:r>
              <a:rPr lang="en-AU" sz="3600" dirty="0" smtClean="0"/>
              <a:t>(</a:t>
            </a:r>
            <a:r>
              <a:rPr lang="en-AU" sz="3600" dirty="0" err="1" smtClean="0"/>
              <a:t>pareto</a:t>
            </a:r>
            <a:r>
              <a:rPr lang="en-AU" sz="3600" dirty="0" smtClean="0"/>
              <a:t> front) and </a:t>
            </a:r>
            <a:r>
              <a:rPr lang="en-AU" sz="3600" dirty="0"/>
              <a:t>minimize the number of samples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AU" sz="3600" dirty="0"/>
          </a:p>
          <a:p>
            <a:r>
              <a:rPr lang="en-AU" sz="3600" i="1" dirty="0" smtClean="0"/>
              <a:t>Outlooks</a:t>
            </a:r>
          </a:p>
          <a:p>
            <a:endParaRPr lang="en-AU" sz="3600" i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3200" dirty="0" smtClean="0"/>
              <a:t>Number evaluation</a:t>
            </a:r>
            <a:r>
              <a:rPr lang="en-US" sz="3200" dirty="0" smtClean="0"/>
              <a:t> </a:t>
            </a:r>
            <a:r>
              <a:rPr lang="en-US" sz="3200" dirty="0"/>
              <a:t>until a satisfactory approximation of the Pareto front is </a:t>
            </a:r>
            <a:r>
              <a:rPr lang="en-US" sz="3200" dirty="0" smtClean="0"/>
              <a:t>obtained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3200" dirty="0" smtClean="0"/>
              <a:t>Comparison between different sampling for initial points </a:t>
            </a:r>
          </a:p>
          <a:p>
            <a:endParaRPr lang="en-AU" sz="3200" dirty="0"/>
          </a:p>
        </p:txBody>
      </p:sp>
      <p:sp>
        <p:nvSpPr>
          <p:cNvPr id="61" name="Rectangle 60"/>
          <p:cNvSpPr/>
          <p:nvPr/>
        </p:nvSpPr>
        <p:spPr>
          <a:xfrm>
            <a:off x="16532316" y="37366499"/>
            <a:ext cx="11770168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Tonooka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 Y., </a:t>
            </a:r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Takaguchi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 H., </a:t>
            </a:r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Yasui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 K., &amp; Maeda, T. (2014). Life cycle assessment of a domestic natural materials wood house. Energy Procedia, 61, 1634-1637.</a:t>
            </a:r>
          </a:p>
          <a:p>
            <a:pPr algn="just"/>
            <a:endParaRPr lang="en-US" sz="20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Puri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 R. G., &amp; Khanna, A. S. (2017). Intumescent coatings: A review on recent progress. Journal of Coatings Technology and Research, 14(1), 1-20.</a:t>
            </a:r>
          </a:p>
          <a:p>
            <a:pPr algn="just"/>
            <a:endParaRPr lang="en-US" sz="20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Weil, E. D. (2011). Fire-protective and flame-retardant coatings-A state-of-the-art review. Journal of fire sciences, 29(3), 259-296.</a:t>
            </a:r>
          </a:p>
          <a:p>
            <a:pPr algn="just"/>
            <a:endParaRPr lang="en-US" sz="20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Naik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 D., &amp; Shah, P. (2014). A review on image segmentation clustering algorithms. </a:t>
            </a:r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Int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 J </a:t>
            </a:r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Comput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Sci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 Inform </a:t>
            </a:r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Technol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 5(3), 3289-93.</a:t>
            </a:r>
          </a:p>
          <a:p>
            <a:pPr algn="just"/>
            <a:endParaRPr lang="en-US" sz="20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Shields, B. J., Stevens, J., Li, J., </a:t>
            </a:r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Parasram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 M., </a:t>
            </a:r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Damani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 F., Alvarado, J. I. M., ... &amp; Doyle, A. G. (2021). Bayesian reaction optimization as a tool for chemical synthesis. Nature, 590(7844), 89-96.</a:t>
            </a:r>
          </a:p>
          <a:p>
            <a:pPr algn="just"/>
            <a:endParaRPr lang="en-US" sz="20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Wang, Y., Chen, T. Y., &amp; Vlachos, D. G. (2021). </a:t>
            </a:r>
            <a:r>
              <a:rPr lang="en-US" sz="2000" dirty="0" err="1">
                <a:solidFill>
                  <a:srgbClr val="222222"/>
                </a:solidFill>
                <a:latin typeface="Arial" panose="020B0604020202020204" pitchFamily="34" charset="0"/>
              </a:rPr>
              <a:t>NEXTorch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: A Design and Bayesian Optimization Toolkit for Chemical Sciences and Engineering. </a:t>
            </a:r>
            <a:r>
              <a:rPr lang="en-US" sz="2000" i="1" dirty="0">
                <a:solidFill>
                  <a:srgbClr val="222222"/>
                </a:solidFill>
                <a:latin typeface="Arial" panose="020B0604020202020204" pitchFamily="34" charset="0"/>
              </a:rPr>
              <a:t>Journal of Chemical Information and Modeling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 </a:t>
            </a:r>
            <a:r>
              <a:rPr lang="en-US" sz="2000" i="1" dirty="0">
                <a:solidFill>
                  <a:srgbClr val="222222"/>
                </a:solidFill>
                <a:latin typeface="Arial" panose="020B0604020202020204" pitchFamily="34" charset="0"/>
              </a:rPr>
              <a:t>61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(11), 5312-5319.</a:t>
            </a:r>
          </a:p>
        </p:txBody>
      </p:sp>
      <p:pic>
        <p:nvPicPr>
          <p:cNvPr id="77" name="Image 7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94308" y="5210191"/>
            <a:ext cx="8981895" cy="6025403"/>
          </a:xfrm>
          <a:prstGeom prst="rect">
            <a:avLst/>
          </a:prstGeom>
        </p:spPr>
      </p:pic>
      <p:pic>
        <p:nvPicPr>
          <p:cNvPr id="83" name="Picture 2" descr="Aucune description disponible.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9901" y="13343413"/>
            <a:ext cx="3757058" cy="5009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Image 91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2" t="45336" r="9703" b="45982"/>
          <a:stretch/>
        </p:blipFill>
        <p:spPr>
          <a:xfrm>
            <a:off x="14802108" y="17717337"/>
            <a:ext cx="4877020" cy="1187935"/>
          </a:xfrm>
          <a:prstGeom prst="rect">
            <a:avLst/>
          </a:prstGeom>
        </p:spPr>
      </p:pic>
      <p:pic>
        <p:nvPicPr>
          <p:cNvPr id="93" name="Image 92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3" t="45948" r="51862" b="46658"/>
          <a:stretch/>
        </p:blipFill>
        <p:spPr>
          <a:xfrm>
            <a:off x="9706004" y="17743319"/>
            <a:ext cx="4924821" cy="1131607"/>
          </a:xfrm>
          <a:prstGeom prst="rect">
            <a:avLst/>
          </a:prstGeom>
        </p:spPr>
      </p:pic>
      <p:sp>
        <p:nvSpPr>
          <p:cNvPr id="94" name="Rectangle 93"/>
          <p:cNvSpPr/>
          <p:nvPr/>
        </p:nvSpPr>
        <p:spPr>
          <a:xfrm rot="10800000" flipV="1">
            <a:off x="15769552" y="17503605"/>
            <a:ext cx="3391031" cy="76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400" dirty="0"/>
          </a:p>
        </p:txBody>
      </p:sp>
      <p:cxnSp>
        <p:nvCxnSpPr>
          <p:cNvPr id="96" name="Connecteur droit 95"/>
          <p:cNvCxnSpPr/>
          <p:nvPr/>
        </p:nvCxnSpPr>
        <p:spPr>
          <a:xfrm>
            <a:off x="15718912" y="17743319"/>
            <a:ext cx="0" cy="85174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eur droit 96"/>
          <p:cNvCxnSpPr/>
          <p:nvPr/>
        </p:nvCxnSpPr>
        <p:spPr>
          <a:xfrm>
            <a:off x="19362553" y="17743319"/>
            <a:ext cx="0" cy="85174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Image 97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2" t="9925" r="6920"/>
          <a:stretch/>
        </p:blipFill>
        <p:spPr>
          <a:xfrm>
            <a:off x="23785256" y="14863625"/>
            <a:ext cx="4920484" cy="3379646"/>
          </a:xfrm>
          <a:prstGeom prst="rect">
            <a:avLst/>
          </a:prstGeom>
        </p:spPr>
      </p:pic>
      <p:pic>
        <p:nvPicPr>
          <p:cNvPr id="99" name="Image 98"/>
          <p:cNvPicPr>
            <a:picLocks noChangeAspect="1"/>
          </p:cNvPicPr>
          <p:nvPr/>
        </p:nvPicPr>
        <p:blipFill rotWithShape="1">
          <a:blip r:embed="rId14"/>
          <a:srcRect l="3421" t="7252"/>
          <a:stretch/>
        </p:blipFill>
        <p:spPr>
          <a:xfrm>
            <a:off x="4270666" y="14094553"/>
            <a:ext cx="5287371" cy="3531845"/>
          </a:xfrm>
          <a:prstGeom prst="rect">
            <a:avLst/>
          </a:prstGeom>
        </p:spPr>
      </p:pic>
      <p:sp>
        <p:nvSpPr>
          <p:cNvPr id="101" name="ZoneTexte 100"/>
          <p:cNvSpPr txBox="1"/>
          <p:nvPr/>
        </p:nvSpPr>
        <p:spPr>
          <a:xfrm>
            <a:off x="304508" y="18607214"/>
            <a:ext cx="99271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3200" dirty="0" smtClean="0"/>
              <a:t>Heat </a:t>
            </a:r>
            <a:r>
              <a:rPr lang="en-AU" sz="3200" dirty="0" smtClean="0"/>
              <a:t>flux: </a:t>
            </a:r>
            <a:r>
              <a:rPr lang="en-AU" sz="3200" dirty="0" smtClean="0"/>
              <a:t>50 KW/m²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3200" dirty="0" smtClean="0"/>
              <a:t>Test </a:t>
            </a:r>
            <a:r>
              <a:rPr lang="en-AU" sz="3200" dirty="0" smtClean="0"/>
              <a:t>time: </a:t>
            </a:r>
            <a:r>
              <a:rPr lang="en-AU" sz="3200" dirty="0" smtClean="0"/>
              <a:t>30 min  </a:t>
            </a:r>
            <a:endParaRPr lang="en-AU" sz="3200" dirty="0"/>
          </a:p>
        </p:txBody>
      </p:sp>
      <p:pic>
        <p:nvPicPr>
          <p:cNvPr id="102" name="Picture 2" descr="Peinture intumescente anti feu, application prix fourniture en Algérie"/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94"/>
          <a:stretch/>
        </p:blipFill>
        <p:spPr bwMode="auto">
          <a:xfrm>
            <a:off x="6285948" y="6513008"/>
            <a:ext cx="6141747" cy="372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ZoneTexte 102"/>
          <p:cNvSpPr txBox="1"/>
          <p:nvPr/>
        </p:nvSpPr>
        <p:spPr>
          <a:xfrm>
            <a:off x="6982746" y="5133929"/>
            <a:ext cx="63855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200" dirty="0" smtClean="0"/>
              <a:t>Intumescent coating most commune system to protect wood against fire in structures </a:t>
            </a:r>
            <a:endParaRPr lang="en-AU" sz="3200" dirty="0"/>
          </a:p>
        </p:txBody>
      </p:sp>
      <p:sp>
        <p:nvSpPr>
          <p:cNvPr id="44" name="Organigramme : Alternative 43"/>
          <p:cNvSpPr/>
          <p:nvPr/>
        </p:nvSpPr>
        <p:spPr>
          <a:xfrm>
            <a:off x="93194" y="4992682"/>
            <a:ext cx="19067389" cy="6804611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ZoneTexte 11"/>
          <p:cNvSpPr txBox="1"/>
          <p:nvPr/>
        </p:nvSpPr>
        <p:spPr>
          <a:xfrm>
            <a:off x="892435" y="4496624"/>
            <a:ext cx="5992586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6000" dirty="0" err="1"/>
              <a:t>Aims</a:t>
            </a:r>
            <a:r>
              <a:rPr lang="fr-FR" sz="6000" dirty="0"/>
              <a:t>/objectives</a:t>
            </a:r>
            <a:r>
              <a:rPr lang="fr-FR" sz="6000" i="1" dirty="0"/>
              <a:t> </a:t>
            </a:r>
          </a:p>
        </p:txBody>
      </p:sp>
      <p:sp>
        <p:nvSpPr>
          <p:cNvPr id="182" name="Organigramme : Alternative 43"/>
          <p:cNvSpPr/>
          <p:nvPr/>
        </p:nvSpPr>
        <p:spPr>
          <a:xfrm flipH="1">
            <a:off x="14342113" y="20422515"/>
            <a:ext cx="14309068" cy="6421072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8" name="ZoneTexte 177"/>
          <p:cNvSpPr txBox="1"/>
          <p:nvPr/>
        </p:nvSpPr>
        <p:spPr>
          <a:xfrm>
            <a:off x="15387237" y="19963837"/>
            <a:ext cx="3889955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sz="6000" dirty="0" smtClean="0"/>
              <a:t>Prediction </a:t>
            </a:r>
            <a:endParaRPr lang="en-AU" sz="6000" i="1" dirty="0"/>
          </a:p>
        </p:txBody>
      </p:sp>
      <p:pic>
        <p:nvPicPr>
          <p:cNvPr id="183" name="Image 182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" t="6956" r="21406" b="8988"/>
          <a:stretch/>
        </p:blipFill>
        <p:spPr>
          <a:xfrm>
            <a:off x="14608615" y="28098078"/>
            <a:ext cx="3350063" cy="3518646"/>
          </a:xfrm>
          <a:prstGeom prst="rect">
            <a:avLst/>
          </a:prstGeom>
        </p:spPr>
      </p:pic>
      <p:pic>
        <p:nvPicPr>
          <p:cNvPr id="184" name="Image 183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6" t="7006" r="21684" b="8513"/>
          <a:stretch/>
        </p:blipFill>
        <p:spPr>
          <a:xfrm>
            <a:off x="17935621" y="28054640"/>
            <a:ext cx="3478282" cy="3641295"/>
          </a:xfrm>
          <a:prstGeom prst="rect">
            <a:avLst/>
          </a:prstGeom>
        </p:spPr>
      </p:pic>
      <p:graphicFrame>
        <p:nvGraphicFramePr>
          <p:cNvPr id="185" name="Tableau 18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688819"/>
              </p:ext>
            </p:extLst>
          </p:nvPr>
        </p:nvGraphicFramePr>
        <p:xfrm>
          <a:off x="14589959" y="31967945"/>
          <a:ext cx="10835700" cy="311656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586873">
                  <a:extLst>
                    <a:ext uri="{9D8B030D-6E8A-4147-A177-3AD203B41FA5}">
                      <a16:colId xmlns:a16="http://schemas.microsoft.com/office/drawing/2014/main" val="1933667720"/>
                    </a:ext>
                  </a:extLst>
                </a:gridCol>
                <a:gridCol w="1747407">
                  <a:extLst>
                    <a:ext uri="{9D8B030D-6E8A-4147-A177-3AD203B41FA5}">
                      <a16:colId xmlns:a16="http://schemas.microsoft.com/office/drawing/2014/main" val="3618077032"/>
                    </a:ext>
                  </a:extLst>
                </a:gridCol>
                <a:gridCol w="2167140">
                  <a:extLst>
                    <a:ext uri="{9D8B030D-6E8A-4147-A177-3AD203B41FA5}">
                      <a16:colId xmlns:a16="http://schemas.microsoft.com/office/drawing/2014/main" val="3947621733"/>
                    </a:ext>
                  </a:extLst>
                </a:gridCol>
                <a:gridCol w="2167140">
                  <a:extLst>
                    <a:ext uri="{9D8B030D-6E8A-4147-A177-3AD203B41FA5}">
                      <a16:colId xmlns:a16="http://schemas.microsoft.com/office/drawing/2014/main" val="3920958904"/>
                    </a:ext>
                  </a:extLst>
                </a:gridCol>
                <a:gridCol w="2167140">
                  <a:extLst>
                    <a:ext uri="{9D8B030D-6E8A-4147-A177-3AD203B41FA5}">
                      <a16:colId xmlns:a16="http://schemas.microsoft.com/office/drawing/2014/main" val="3615407345"/>
                    </a:ext>
                  </a:extLst>
                </a:gridCol>
              </a:tblGrid>
              <a:tr h="704163"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Metric 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THR</a:t>
                      </a:r>
                      <a:r>
                        <a:rPr lang="en-AU" sz="2000" baseline="0" dirty="0" smtClean="0"/>
                        <a:t>  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err="1" smtClean="0"/>
                        <a:t>Ti</a:t>
                      </a:r>
                      <a:r>
                        <a:rPr lang="en-AU" sz="2000" dirty="0" smtClean="0"/>
                        <a:t> 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Median of MLR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Distance of degradation</a:t>
                      </a:r>
                      <a:endParaRPr lang="en-AU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224892"/>
                  </a:ext>
                </a:extLst>
              </a:tr>
              <a:tr h="1010321">
                <a:tc>
                  <a:txBody>
                    <a:bodyPr/>
                    <a:lstStyle/>
                    <a:p>
                      <a:pPr algn="ctr"/>
                      <a:r>
                        <a:rPr lang="en-AU" sz="2000" kern="1200" noProof="0" dirty="0" smtClean="0">
                          <a:effectLst/>
                        </a:rPr>
                        <a:t>Mean</a:t>
                      </a:r>
                      <a:r>
                        <a:rPr lang="fr-FR" sz="2000" kern="1200" dirty="0" smtClean="0">
                          <a:effectLst/>
                        </a:rPr>
                        <a:t> </a:t>
                      </a:r>
                      <a:r>
                        <a:rPr lang="fr-FR" sz="2000" kern="1200" dirty="0" err="1" smtClean="0">
                          <a:effectLst/>
                        </a:rPr>
                        <a:t>absolute</a:t>
                      </a:r>
                      <a:r>
                        <a:rPr lang="fr-FR" sz="2000" kern="1200" dirty="0" smtClean="0">
                          <a:effectLst/>
                        </a:rPr>
                        <a:t> </a:t>
                      </a:r>
                      <a:r>
                        <a:rPr lang="fr-FR" sz="2000" kern="1200" dirty="0" err="1" smtClean="0">
                          <a:effectLst/>
                        </a:rPr>
                        <a:t>percentage</a:t>
                      </a:r>
                      <a:r>
                        <a:rPr lang="fr-FR" sz="2000" kern="1200" dirty="0" smtClean="0">
                          <a:effectLst/>
                        </a:rPr>
                        <a:t> </a:t>
                      </a:r>
                      <a:r>
                        <a:rPr lang="fr-FR" sz="2000" kern="1200" dirty="0" err="1" smtClean="0">
                          <a:effectLst/>
                        </a:rPr>
                        <a:t>error</a:t>
                      </a:r>
                      <a:r>
                        <a:rPr lang="en-AU" sz="2000" baseline="0" dirty="0" smtClean="0"/>
                        <a:t> (MAPE)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13%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17%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3%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2%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314911"/>
                  </a:ext>
                </a:extLst>
              </a:tr>
              <a:tr h="535602"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Coefficient</a:t>
                      </a:r>
                      <a:r>
                        <a:rPr lang="en-AU" sz="2000" baseline="0" dirty="0" smtClean="0"/>
                        <a:t> of correlation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0,67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0,73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0,89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0,67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543556"/>
                  </a:ext>
                </a:extLst>
              </a:tr>
              <a:tr h="535602"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Fisher exact test p value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0,011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0,011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0,0005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0,32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30858"/>
                  </a:ext>
                </a:extLst>
              </a:tr>
            </a:tbl>
          </a:graphicData>
        </a:graphic>
      </p:graphicFrame>
      <p:sp>
        <p:nvSpPr>
          <p:cNvPr id="188" name="Rectangle 187"/>
          <p:cNvSpPr/>
          <p:nvPr/>
        </p:nvSpPr>
        <p:spPr>
          <a:xfrm>
            <a:off x="14704145" y="13793845"/>
            <a:ext cx="4935236" cy="2829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flame propagation is evaluated </a:t>
            </a:r>
            <a:r>
              <a:rPr lang="en-US" sz="3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 </a:t>
            </a: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lab-made by small scale </a:t>
            </a:r>
            <a:endParaRPr lang="fr-FR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CFE radiant panel test (similar to the ISO5658-2</a:t>
            </a:r>
            <a:r>
              <a:rPr lang="en-US" sz="3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FR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9" name="ZoneTexte 188"/>
          <p:cNvSpPr txBox="1"/>
          <p:nvPr/>
        </p:nvSpPr>
        <p:spPr>
          <a:xfrm>
            <a:off x="12326457" y="9950448"/>
            <a:ext cx="68837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200" dirty="0" smtClean="0"/>
              <a:t>Design of </a:t>
            </a:r>
            <a:r>
              <a:rPr lang="en-AU" sz="3200" dirty="0" err="1" smtClean="0"/>
              <a:t>Experiement</a:t>
            </a:r>
            <a:r>
              <a:rPr lang="en-AU" sz="3200" dirty="0"/>
              <a:t> (</a:t>
            </a:r>
            <a:r>
              <a:rPr lang="en-AU" sz="3200" dirty="0" smtClean="0"/>
              <a:t>DoE</a:t>
            </a:r>
            <a:r>
              <a:rPr lang="en-AU" sz="3200" dirty="0" smtClean="0"/>
              <a:t>): </a:t>
            </a:r>
            <a:endParaRPr lang="en-AU" sz="3200" dirty="0" smtClean="0"/>
          </a:p>
          <a:p>
            <a:pPr algn="ctr"/>
            <a:endParaRPr lang="en-AU" sz="3200" dirty="0"/>
          </a:p>
          <a:p>
            <a:pPr algn="ctr"/>
            <a:endParaRPr lang="en-AU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0" name="Organigramme : Alternative 43"/>
              <p:cNvSpPr/>
              <p:nvPr/>
            </p:nvSpPr>
            <p:spPr>
              <a:xfrm>
                <a:off x="19273521" y="4983781"/>
                <a:ext cx="9465461" cy="6813512"/>
              </a:xfrm>
              <a:prstGeom prst="rect">
                <a:avLst/>
              </a:prstGeom>
              <a:noFill/>
              <a:ln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i="1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fr-FR" sz="7200" dirty="0"/>
              </a:p>
            </p:txBody>
          </p:sp>
        </mc:Choice>
        <mc:Fallback xmlns="">
          <p:sp>
            <p:nvSpPr>
              <p:cNvPr id="190" name="Organigramme : Alternative 4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73521" y="4983781"/>
                <a:ext cx="9465461" cy="6813512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  <a:ln>
                <a:prstDash val="solid"/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1" name="ZoneTexte 190"/>
          <p:cNvSpPr txBox="1"/>
          <p:nvPr/>
        </p:nvSpPr>
        <p:spPr>
          <a:xfrm>
            <a:off x="20117497" y="4505330"/>
            <a:ext cx="2370220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6000" dirty="0" smtClean="0"/>
              <a:t>Input</a:t>
            </a:r>
            <a:r>
              <a:rPr lang="fr-FR" sz="6000" b="1" dirty="0" smtClean="0"/>
              <a:t> </a:t>
            </a:r>
            <a:endParaRPr lang="fr-FR" sz="6000" b="1" i="1" dirty="0"/>
          </a:p>
        </p:txBody>
      </p:sp>
      <p:sp>
        <p:nvSpPr>
          <p:cNvPr id="50" name="Rectangle 49"/>
          <p:cNvSpPr/>
          <p:nvPr/>
        </p:nvSpPr>
        <p:spPr>
          <a:xfrm>
            <a:off x="6301924" y="10322653"/>
            <a:ext cx="61296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3200" dirty="0"/>
              <a:t>Intumescent coatings react =&gt; an expanded structure limiting heat and mass transfer</a:t>
            </a:r>
          </a:p>
        </p:txBody>
      </p:sp>
      <p:pic>
        <p:nvPicPr>
          <p:cNvPr id="192" name="Image 191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" t="16763" b="6896"/>
          <a:stretch/>
        </p:blipFill>
        <p:spPr>
          <a:xfrm>
            <a:off x="14524357" y="21550099"/>
            <a:ext cx="4916899" cy="2563901"/>
          </a:xfrm>
          <a:prstGeom prst="rect">
            <a:avLst/>
          </a:prstGeom>
        </p:spPr>
      </p:pic>
      <p:pic>
        <p:nvPicPr>
          <p:cNvPr id="193" name="Image 192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84" r="7863" b="6760"/>
          <a:stretch/>
        </p:blipFill>
        <p:spPr>
          <a:xfrm>
            <a:off x="14520391" y="24255348"/>
            <a:ext cx="4565214" cy="2389934"/>
          </a:xfrm>
          <a:prstGeom prst="rect">
            <a:avLst/>
          </a:prstGeom>
        </p:spPr>
      </p:pic>
      <p:pic>
        <p:nvPicPr>
          <p:cNvPr id="194" name="Image 193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30" r="7949" b="6544"/>
          <a:stretch/>
        </p:blipFill>
        <p:spPr>
          <a:xfrm>
            <a:off x="19085605" y="21664911"/>
            <a:ext cx="4625811" cy="2438809"/>
          </a:xfrm>
          <a:prstGeom prst="rect">
            <a:avLst/>
          </a:prstGeom>
        </p:spPr>
      </p:pic>
      <p:pic>
        <p:nvPicPr>
          <p:cNvPr id="195" name="Image 194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66" r="7983"/>
          <a:stretch/>
        </p:blipFill>
        <p:spPr>
          <a:xfrm>
            <a:off x="23716959" y="21688689"/>
            <a:ext cx="4880331" cy="2755386"/>
          </a:xfrm>
          <a:prstGeom prst="rect">
            <a:avLst/>
          </a:prstGeom>
        </p:spPr>
      </p:pic>
      <p:pic>
        <p:nvPicPr>
          <p:cNvPr id="196" name="Image 195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42" r="7968" b="6566"/>
          <a:stretch/>
        </p:blipFill>
        <p:spPr>
          <a:xfrm>
            <a:off x="18990416" y="24244614"/>
            <a:ext cx="4723771" cy="2480152"/>
          </a:xfrm>
          <a:prstGeom prst="rect">
            <a:avLst/>
          </a:prstGeom>
        </p:spPr>
      </p:pic>
      <p:pic>
        <p:nvPicPr>
          <p:cNvPr id="197" name="Image 19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71" r="7930" b="6926"/>
          <a:stretch/>
        </p:blipFill>
        <p:spPr>
          <a:xfrm>
            <a:off x="23716959" y="24201016"/>
            <a:ext cx="4883407" cy="2526387"/>
          </a:xfrm>
          <a:prstGeom prst="rect">
            <a:avLst/>
          </a:prstGeom>
        </p:spPr>
      </p:pic>
      <p:sp>
        <p:nvSpPr>
          <p:cNvPr id="201" name="Organigramme : Alternative 43"/>
          <p:cNvSpPr/>
          <p:nvPr/>
        </p:nvSpPr>
        <p:spPr>
          <a:xfrm flipH="1">
            <a:off x="14324339" y="27267498"/>
            <a:ext cx="14255177" cy="8202853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6" name="ZoneTexte 65"/>
          <p:cNvSpPr txBox="1"/>
          <p:nvPr/>
        </p:nvSpPr>
        <p:spPr>
          <a:xfrm>
            <a:off x="276850" y="29571375"/>
            <a:ext cx="116417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AU" sz="3200" dirty="0" smtClean="0"/>
              <a:t>In Multi-objective optimisation there is typically no single best solution</a:t>
            </a:r>
            <a:r>
              <a:rPr lang="en-AU" sz="3200" dirty="0"/>
              <a:t>. The Pareto </a:t>
            </a:r>
            <a:r>
              <a:rPr lang="en-AU" sz="3200" dirty="0" smtClean="0"/>
              <a:t>front </a:t>
            </a:r>
            <a:r>
              <a:rPr lang="en-US" sz="3200" dirty="0" smtClean="0"/>
              <a:t>is </a:t>
            </a:r>
            <a:r>
              <a:rPr lang="en-US" sz="3200" dirty="0"/>
              <a:t>the set </a:t>
            </a:r>
            <a:r>
              <a:rPr lang="en-US" sz="3200" dirty="0" smtClean="0"/>
              <a:t>of solutions </a:t>
            </a:r>
            <a:r>
              <a:rPr lang="en-US" sz="3200" dirty="0"/>
              <a:t>where no other solution can improve one objective without sacrificing another. It represents the optimal trade-off between conflicting objectives, providing a range of solutions</a:t>
            </a:r>
            <a:r>
              <a:rPr lang="en-US" sz="3200" dirty="0" smtClean="0"/>
              <a:t>, to </a:t>
            </a:r>
            <a:r>
              <a:rPr lang="en-US" sz="3200" dirty="0"/>
              <a:t>guide decision-making.</a:t>
            </a:r>
            <a:endParaRPr lang="en-AU" sz="3200" dirty="0"/>
          </a:p>
        </p:txBody>
      </p:sp>
      <p:pic>
        <p:nvPicPr>
          <p:cNvPr id="72" name="Image 71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" r="20717" b="8728"/>
          <a:stretch/>
        </p:blipFill>
        <p:spPr>
          <a:xfrm>
            <a:off x="21451928" y="27755596"/>
            <a:ext cx="3471392" cy="3938566"/>
          </a:xfrm>
          <a:prstGeom prst="rect">
            <a:avLst/>
          </a:prstGeom>
        </p:spPr>
      </p:pic>
      <p:pic>
        <p:nvPicPr>
          <p:cNvPr id="75" name="Image 74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5" t="5975" r="21110" b="8159"/>
          <a:stretch/>
        </p:blipFill>
        <p:spPr>
          <a:xfrm>
            <a:off x="25013185" y="27961230"/>
            <a:ext cx="3486128" cy="379234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ZoneTexte 2"/>
              <p:cNvSpPr txBox="1"/>
              <p:nvPr/>
            </p:nvSpPr>
            <p:spPr>
              <a:xfrm>
                <a:off x="19590585" y="9990688"/>
                <a:ext cx="1840721" cy="2216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fr-FR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sup>
                        <m:e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fr-FR" sz="2400" i="1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fr-FR" sz="2400" dirty="0"/>
              </a:p>
              <a:p>
                <a:endParaRPr lang="en-AU" dirty="0"/>
              </a:p>
            </p:txBody>
          </p:sp>
        </mc:Choice>
        <mc:Fallback>
          <p:sp>
            <p:nvSpPr>
              <p:cNvPr id="3" name="ZoneText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90585" y="9990688"/>
                <a:ext cx="1840721" cy="2216697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ZoneTexte 75"/>
          <p:cNvSpPr txBox="1"/>
          <p:nvPr/>
        </p:nvSpPr>
        <p:spPr>
          <a:xfrm>
            <a:off x="24333089" y="18484383"/>
            <a:ext cx="99271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3200" dirty="0" smtClean="0"/>
              <a:t>Heat </a:t>
            </a:r>
            <a:r>
              <a:rPr lang="en-AU" sz="3200" dirty="0" smtClean="0"/>
              <a:t>flux: </a:t>
            </a:r>
            <a:r>
              <a:rPr lang="en-AU" sz="3200" dirty="0" smtClean="0"/>
              <a:t>50 KW/m²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3200" dirty="0" smtClean="0"/>
              <a:t>Test </a:t>
            </a:r>
            <a:r>
              <a:rPr lang="en-AU" sz="3200" dirty="0" smtClean="0"/>
              <a:t>time: </a:t>
            </a:r>
            <a:r>
              <a:rPr lang="en-AU" sz="3200" dirty="0" smtClean="0"/>
              <a:t>30 min  </a:t>
            </a:r>
            <a:endParaRPr lang="en-AU" sz="3200" dirty="0"/>
          </a:p>
        </p:txBody>
      </p:sp>
      <p:sp>
        <p:nvSpPr>
          <p:cNvPr id="180" name="Organigramme : Alternative 43"/>
          <p:cNvSpPr/>
          <p:nvPr/>
        </p:nvSpPr>
        <p:spPr>
          <a:xfrm>
            <a:off x="93194" y="12558328"/>
            <a:ext cx="28557988" cy="7351223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2" name="ZoneTexte 201"/>
          <p:cNvSpPr txBox="1"/>
          <p:nvPr/>
        </p:nvSpPr>
        <p:spPr>
          <a:xfrm>
            <a:off x="15387237" y="26906185"/>
            <a:ext cx="6071225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sz="6000" dirty="0" smtClean="0"/>
              <a:t>Metric evaluation </a:t>
            </a:r>
            <a:endParaRPr lang="en-AU" sz="6000" i="1" dirty="0"/>
          </a:p>
        </p:txBody>
      </p:sp>
      <p:sp>
        <p:nvSpPr>
          <p:cNvPr id="10" name="ZoneTexte 9"/>
          <p:cNvSpPr txBox="1"/>
          <p:nvPr/>
        </p:nvSpPr>
        <p:spPr>
          <a:xfrm>
            <a:off x="25512472" y="32089756"/>
            <a:ext cx="311661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/>
              <a:t>Error </a:t>
            </a:r>
            <a:r>
              <a:rPr lang="en-US" sz="2800" dirty="0" smtClean="0"/>
              <a:t>bar: </a:t>
            </a:r>
            <a:r>
              <a:rPr lang="en-AU" sz="2800" dirty="0"/>
              <a:t>95% confidence</a:t>
            </a:r>
          </a:p>
          <a:p>
            <a:pPr algn="just"/>
            <a:r>
              <a:rPr lang="en-US" sz="2800" dirty="0" smtClean="0"/>
              <a:t>Model </a:t>
            </a:r>
            <a:r>
              <a:rPr lang="en-US" sz="2800" dirty="0"/>
              <a:t>evaluation </a:t>
            </a:r>
            <a:r>
              <a:rPr lang="en-US" sz="2800" dirty="0" smtClean="0"/>
              <a:t>technique: Leave </a:t>
            </a:r>
            <a:r>
              <a:rPr lang="en-US" sz="2800" dirty="0" smtClean="0"/>
              <a:t>one out cross-Validation (LOOCV)</a:t>
            </a:r>
          </a:p>
          <a:p>
            <a:endParaRPr lang="en-US" sz="2800" dirty="0"/>
          </a:p>
        </p:txBody>
      </p:sp>
      <p:cxnSp>
        <p:nvCxnSpPr>
          <p:cNvPr id="13" name="Connecteur droit 12"/>
          <p:cNvCxnSpPr/>
          <p:nvPr/>
        </p:nvCxnSpPr>
        <p:spPr>
          <a:xfrm>
            <a:off x="23922130" y="20972710"/>
            <a:ext cx="76248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24684615" y="20771244"/>
            <a:ext cx="4048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800" dirty="0" smtClean="0"/>
              <a:t>Mean of the prediction</a:t>
            </a:r>
            <a:endParaRPr lang="en-AU" sz="1800" dirty="0"/>
          </a:p>
        </p:txBody>
      </p:sp>
      <p:sp>
        <p:nvSpPr>
          <p:cNvPr id="27" name="Rectangle 26"/>
          <p:cNvSpPr/>
          <p:nvPr/>
        </p:nvSpPr>
        <p:spPr>
          <a:xfrm>
            <a:off x="23922130" y="21421402"/>
            <a:ext cx="762485" cy="72450"/>
          </a:xfrm>
          <a:prstGeom prst="rect">
            <a:avLst/>
          </a:prstGeom>
          <a:solidFill>
            <a:srgbClr val="D1E0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8" name="ZoneTexte 87"/>
          <p:cNvSpPr txBox="1"/>
          <p:nvPr/>
        </p:nvSpPr>
        <p:spPr>
          <a:xfrm>
            <a:off x="24669075" y="21243860"/>
            <a:ext cx="4048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800" dirty="0"/>
              <a:t>95% confidence</a:t>
            </a:r>
          </a:p>
        </p:txBody>
      </p:sp>
      <p:sp>
        <p:nvSpPr>
          <p:cNvPr id="28" name="Accolade fermante 27"/>
          <p:cNvSpPr/>
          <p:nvPr/>
        </p:nvSpPr>
        <p:spPr>
          <a:xfrm>
            <a:off x="27014542" y="20879702"/>
            <a:ext cx="112474" cy="672742"/>
          </a:xfrm>
          <a:prstGeom prst="rightBrace">
            <a:avLst>
              <a:gd name="adj1" fmla="val 8333"/>
              <a:gd name="adj2" fmla="val 5210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0" name="ZoneTexte 89"/>
          <p:cNvSpPr txBox="1"/>
          <p:nvPr/>
        </p:nvSpPr>
        <p:spPr>
          <a:xfrm>
            <a:off x="27127016" y="21059194"/>
            <a:ext cx="3615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800" dirty="0" smtClean="0"/>
              <a:t>Gaussian prior</a:t>
            </a:r>
            <a:endParaRPr lang="en-AU" sz="1800" dirty="0"/>
          </a:p>
        </p:txBody>
      </p:sp>
      <p:sp>
        <p:nvSpPr>
          <p:cNvPr id="100" name="ZoneTexte 99"/>
          <p:cNvSpPr txBox="1"/>
          <p:nvPr/>
        </p:nvSpPr>
        <p:spPr>
          <a:xfrm>
            <a:off x="795531" y="12050604"/>
            <a:ext cx="2551846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sz="6000" dirty="0" smtClean="0"/>
              <a:t>Output</a:t>
            </a:r>
            <a:endParaRPr lang="en-AU" sz="6000" i="1" dirty="0"/>
          </a:p>
        </p:txBody>
      </p:sp>
      <p:sp>
        <p:nvSpPr>
          <p:cNvPr id="95" name="Rectangle à coins arrondis 94"/>
          <p:cNvSpPr/>
          <p:nvPr/>
        </p:nvSpPr>
        <p:spPr>
          <a:xfrm>
            <a:off x="25013185" y="10051783"/>
            <a:ext cx="3016358" cy="118899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b="1" dirty="0" smtClean="0">
                <a:solidFill>
                  <a:schemeClr val="tx1"/>
                </a:solidFill>
              </a:rPr>
              <a:t>Input</a:t>
            </a:r>
            <a:r>
              <a:rPr lang="fr-FR" sz="3200" dirty="0" smtClean="0">
                <a:solidFill>
                  <a:schemeClr val="tx1"/>
                </a:solidFill>
              </a:rPr>
              <a:t>: </a:t>
            </a:r>
            <a:r>
              <a:rPr lang="fr-FR" sz="3200" dirty="0" err="1" smtClean="0">
                <a:solidFill>
                  <a:schemeClr val="tx1"/>
                </a:solidFill>
              </a:rPr>
              <a:t>weight</a:t>
            </a:r>
            <a:r>
              <a:rPr lang="fr-FR" sz="3200" dirty="0" smtClean="0">
                <a:solidFill>
                  <a:schemeClr val="tx1"/>
                </a:solidFill>
              </a:rPr>
              <a:t> pourcentage  </a:t>
            </a:r>
            <a:endParaRPr lang="fr-FR" sz="3200" dirty="0">
              <a:solidFill>
                <a:schemeClr val="tx1"/>
              </a:solidFill>
            </a:endParaRPr>
          </a:p>
        </p:txBody>
      </p:sp>
      <p:pic>
        <p:nvPicPr>
          <p:cNvPr id="33" name="Image 32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276850" y="23027854"/>
            <a:ext cx="13898571" cy="6412608"/>
          </a:xfrm>
          <a:prstGeom prst="rect">
            <a:avLst/>
          </a:prstGeom>
        </p:spPr>
      </p:pic>
      <p:pic>
        <p:nvPicPr>
          <p:cNvPr id="187" name="Picture 6" descr="Python Logo, symbol, meaning, history, PNG, brand"/>
          <p:cNvPicPr>
            <a:picLocks noChangeAspect="1" noChangeArrowheads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2067" y="31017040"/>
            <a:ext cx="2069371" cy="1164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6" name="Picture 2" descr="GitHub - facebook/Ax: Adaptive Experimentation Platform"/>
          <p:cNvPicPr>
            <a:picLocks noChangeAspect="1" noChangeArrowheads="1"/>
          </p:cNvPicPr>
          <p:nvPr/>
        </p:nvPicPr>
        <p:blipFill rotWithShape="1"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" t="15592" r="46505" b="56245"/>
          <a:stretch/>
        </p:blipFill>
        <p:spPr bwMode="auto">
          <a:xfrm>
            <a:off x="12132477" y="29894213"/>
            <a:ext cx="2153565" cy="64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ZoneTexte 33"/>
          <p:cNvSpPr txBox="1"/>
          <p:nvPr/>
        </p:nvSpPr>
        <p:spPr>
          <a:xfrm>
            <a:off x="7937654" y="32372452"/>
            <a:ext cx="4710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 smtClean="0"/>
              <a:t>Experimental protocol  </a:t>
            </a:r>
            <a:endParaRPr lang="en-AU" sz="3200" i="1" dirty="0"/>
          </a:p>
        </p:txBody>
      </p:sp>
      <p:sp>
        <p:nvSpPr>
          <p:cNvPr id="114" name="ZoneTexte 113"/>
          <p:cNvSpPr txBox="1"/>
          <p:nvPr/>
        </p:nvSpPr>
        <p:spPr>
          <a:xfrm>
            <a:off x="295894" y="21027794"/>
            <a:ext cx="138499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/>
              <a:t>Bayesian </a:t>
            </a:r>
            <a:r>
              <a:rPr lang="en-US" sz="3200" dirty="0" smtClean="0"/>
              <a:t>optimization (BO) </a:t>
            </a:r>
            <a:r>
              <a:rPr lang="en-US" sz="3200" dirty="0"/>
              <a:t>is a sequential model-based approach that efficiently explores and exploits the search space to find the optimal solution of a black-box function with limited evaluations</a:t>
            </a:r>
            <a:r>
              <a:rPr lang="en-US" sz="3200" dirty="0" smtClean="0"/>
              <a:t>. BO can be used for noisy and small dataset.</a:t>
            </a:r>
            <a:endParaRPr lang="en-AU" sz="3200" dirty="0"/>
          </a:p>
        </p:txBody>
      </p:sp>
      <p:pic>
        <p:nvPicPr>
          <p:cNvPr id="43" name="Image 42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276850" y="32490872"/>
            <a:ext cx="6076950" cy="2581275"/>
          </a:xfrm>
          <a:prstGeom prst="rect">
            <a:avLst/>
          </a:prstGeom>
        </p:spPr>
      </p:pic>
      <p:sp>
        <p:nvSpPr>
          <p:cNvPr id="54" name="ZoneTexte 53"/>
          <p:cNvSpPr txBox="1"/>
          <p:nvPr/>
        </p:nvSpPr>
        <p:spPr>
          <a:xfrm>
            <a:off x="6243238" y="32902419"/>
            <a:ext cx="79026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3200" dirty="0"/>
              <a:t>The coating formulations were obtained </a:t>
            </a:r>
            <a:r>
              <a:rPr lang="en-US" sz="3200" dirty="0" smtClean="0"/>
              <a:t>a </a:t>
            </a:r>
            <a:r>
              <a:rPr lang="en-US" sz="3200" dirty="0"/>
              <a:t>dispersion using a high-speed disperser</a:t>
            </a:r>
            <a:r>
              <a:rPr lang="en-AU" sz="3200" dirty="0" smtClean="0"/>
              <a:t> 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AU" sz="3200" dirty="0" smtClean="0"/>
              <a:t>A constant dry mass is applied on white fir 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AU" sz="3200" dirty="0" smtClean="0"/>
              <a:t>The sample is conditioned at 30°C, </a:t>
            </a:r>
            <a:r>
              <a:rPr lang="en-AU" sz="3200" dirty="0" smtClean="0"/>
              <a:t>40% RH </a:t>
            </a:r>
            <a:r>
              <a:rPr lang="en-AU" sz="3200" dirty="0" smtClean="0"/>
              <a:t>during before the fire testing </a:t>
            </a:r>
            <a:endParaRPr lang="en-AU" sz="3200" dirty="0"/>
          </a:p>
        </p:txBody>
      </p:sp>
      <p:sp>
        <p:nvSpPr>
          <p:cNvPr id="55" name="ZoneTexte 54"/>
          <p:cNvSpPr txBox="1"/>
          <p:nvPr/>
        </p:nvSpPr>
        <p:spPr>
          <a:xfrm>
            <a:off x="19688418" y="20769171"/>
            <a:ext cx="41730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Gaussian process fit </a:t>
            </a:r>
            <a:endParaRPr lang="en-AU" sz="3200" dirty="0"/>
          </a:p>
        </p:txBody>
      </p:sp>
      <p:sp>
        <p:nvSpPr>
          <p:cNvPr id="120" name="ZoneTexte 119"/>
          <p:cNvSpPr txBox="1"/>
          <p:nvPr/>
        </p:nvSpPr>
        <p:spPr>
          <a:xfrm>
            <a:off x="13889110" y="10400642"/>
            <a:ext cx="40047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000" dirty="0" smtClean="0"/>
              <a:t>High dimension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000" dirty="0" smtClean="0"/>
              <a:t>Multi-objective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000" dirty="0" smtClean="0"/>
              <a:t>Noisy observation </a:t>
            </a:r>
            <a:endParaRPr lang="fr-FR" sz="3000" dirty="0"/>
          </a:p>
        </p:txBody>
      </p:sp>
      <p:pic>
        <p:nvPicPr>
          <p:cNvPr id="124" name="Picture 2" descr="Free coche croix rouge sur fond transparent 17178409 PNG with Transparent  Background"/>
          <p:cNvPicPr>
            <a:picLocks noChangeAspect="1" noChangeArrowheads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9525" y="10497978"/>
            <a:ext cx="365963" cy="36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5" name="Picture 2" descr="Free coche croix rouge sur fond transparent 17178409 PNG with Transparent  Background"/>
          <p:cNvPicPr>
            <a:picLocks noChangeAspect="1" noChangeArrowheads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0385" y="10907379"/>
            <a:ext cx="365963" cy="36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2" descr="Free coche croix rouge sur fond transparent 17178409 PNG with Transparent  Background"/>
          <p:cNvPicPr>
            <a:picLocks noChangeAspect="1" noChangeArrowheads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5582" y="11341711"/>
            <a:ext cx="365963" cy="36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335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17090</TotalTime>
  <Words>729</Words>
  <Application>Microsoft Office PowerPoint</Application>
  <PresentationFormat>Personnalisé</PresentationFormat>
  <Paragraphs>89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Times New Roman</vt:lpstr>
      <vt:lpstr>Wingdings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lotfi.makhlouf.umet@outlook.fr</dc:creator>
  <cp:lastModifiedBy>anthony collin</cp:lastModifiedBy>
  <cp:revision>112</cp:revision>
  <dcterms:created xsi:type="dcterms:W3CDTF">2022-07-29T12:38:07Z</dcterms:created>
  <dcterms:modified xsi:type="dcterms:W3CDTF">2023-06-06T13:47:28Z</dcterms:modified>
</cp:coreProperties>
</file>